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56" r:id="rId2"/>
    <p:sldId id="293" r:id="rId3"/>
    <p:sldId id="294" r:id="rId4"/>
    <p:sldId id="295" r:id="rId5"/>
    <p:sldId id="296" r:id="rId6"/>
    <p:sldId id="297" r:id="rId7"/>
    <p:sldId id="298" r:id="rId8"/>
    <p:sldId id="299" r:id="rId9"/>
    <p:sldId id="300" r:id="rId10"/>
  </p:sldIdLst>
  <p:sldSz cx="9144000" cy="5715000" type="screen16x1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406" autoAdjust="0"/>
    <p:restoredTop sz="89463" autoAdjust="0"/>
  </p:normalViewPr>
  <p:slideViewPr>
    <p:cSldViewPr>
      <p:cViewPr varScale="1">
        <p:scale>
          <a:sx n="122" d="100"/>
          <a:sy n="122" d="100"/>
        </p:scale>
        <p:origin x="906" y="96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1356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31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1DE118D-1E65-49C2-BC64-FD752CA0D258}" type="datetimeFigureOut">
              <a:rPr lang="en-US"/>
              <a:pPr>
                <a:defRPr/>
              </a:pPr>
              <a:t>10/2/2024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10F4021-697B-435F-AB67-E79E7F5FDE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5130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2D1D56-42A0-4E15-A7B7-13C5D7FE59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503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5365"/>
            <a:ext cx="8229600" cy="59663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52500"/>
            <a:ext cx="8305800" cy="4318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90516-8E9A-4341-B9BC-EA71230116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803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7411C-50F3-439B-A172-D78B9B44E8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247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E88395-51D4-402F-A507-1382C6CB3B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657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B4E74-E97A-4D90-BF5F-D9FADEB144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517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2EDFE-52F1-47B6-86A3-4A0F783CCE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47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A6487A-C881-4656-BFDC-10A40E38B4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450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59740-54F6-453E-B57C-DF10E97228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906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BEF36D-F0F7-4DB9-9ABE-45888DCD24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280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81782"/>
            <a:ext cx="8229600" cy="596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81000" y="952500"/>
            <a:ext cx="8305800" cy="431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C4B457A-9C89-40D9-BF1E-54D9B094FD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2" descr="http://mbg.au.dk/fileadmin/site_files/mb/Logoer/au/aulogo.jpg"/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" y="58208"/>
            <a:ext cx="2091690" cy="829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noProof="0" dirty="0">
                <a:latin typeface="Arial" charset="0"/>
                <a:cs typeface="Arial" charset="0"/>
              </a:rPr>
              <a:t>Software Engineering</a:t>
            </a:r>
            <a:br>
              <a:rPr lang="en-US" altLang="en-US" noProof="0" dirty="0">
                <a:latin typeface="Arial" charset="0"/>
                <a:cs typeface="Arial" charset="0"/>
              </a:rPr>
            </a:br>
            <a:r>
              <a:rPr lang="en-US" altLang="en-US" noProof="0" dirty="0">
                <a:latin typeface="Arial" charset="0"/>
                <a:cs typeface="Arial" charset="0"/>
              </a:rPr>
              <a:t>and Architecture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en-US" noProof="0" dirty="0"/>
              <a:t>Comments on </a:t>
            </a:r>
            <a:br>
              <a:rPr lang="en-US" noProof="0" dirty="0"/>
            </a:br>
            <a:r>
              <a:rPr lang="en-US" noProof="0" dirty="0" smtClean="0"/>
              <a:t>Mandatory</a:t>
            </a:r>
            <a:endParaRPr lang="en-US" noProof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B2072-45DA-40F4-AD4B-09CA9F745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ym typeface="Wingdings" panose="05000000000000000000" pitchFamily="2" charset="2"/>
              </a:rPr>
              <a:t></a:t>
            </a:r>
            <a:endParaRPr lang="en-US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2980AE4F-90F9-4D48-AFD6-E8CF1E1CADF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1286" y="156395"/>
            <a:ext cx="2967114" cy="5114105"/>
          </a:xfr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43B433-DDCF-4ECB-B8ED-DE926656EB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E4CCA8-DA96-46E0-84E6-946E40E1A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1E3F99-FAB4-4648-A45B-EE71B9B0E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598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Pattern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point about </a:t>
            </a:r>
            <a:r>
              <a:rPr lang="en-US" dirty="0" err="1" smtClean="0"/>
              <a:t>ZetaStone</a:t>
            </a:r>
            <a:r>
              <a:rPr lang="en-US" dirty="0" smtClean="0"/>
              <a:t> was </a:t>
            </a:r>
            <a:r>
              <a:rPr lang="en-US" i="1" dirty="0" smtClean="0"/>
              <a:t>reuse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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Correct state pattern</a:t>
            </a:r>
          </a:p>
          <a:p>
            <a:pPr lvl="1"/>
            <a:endParaRPr lang="en-US" dirty="0">
              <a:sym typeface="Wingdings" panose="05000000000000000000" pitchFamily="2" charset="2"/>
            </a:endParaRPr>
          </a:p>
          <a:p>
            <a:pPr lvl="1"/>
            <a:endParaRPr lang="en-US" dirty="0" smtClean="0">
              <a:sym typeface="Wingdings" panose="05000000000000000000" pitchFamily="2" charset="2"/>
            </a:endParaRP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… but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Each of the</a:t>
            </a:r>
            <a:br>
              <a:rPr lang="en-US" dirty="0" smtClean="0">
                <a:sym typeface="Wingdings" panose="05000000000000000000" pitchFamily="2" charset="2"/>
              </a:rPr>
            </a:br>
            <a:r>
              <a:rPr lang="en-US" dirty="0" smtClean="0">
                <a:sym typeface="Wingdings" panose="05000000000000000000" pitchFamily="2" charset="2"/>
              </a:rPr>
              <a:t>State’s are</a:t>
            </a:r>
            <a:br>
              <a:rPr lang="en-US" dirty="0" smtClean="0">
                <a:sym typeface="Wingdings" panose="05000000000000000000" pitchFamily="2" charset="2"/>
              </a:rPr>
            </a:br>
            <a:r>
              <a:rPr lang="en-US" b="1" dirty="0" smtClean="0">
                <a:sym typeface="Wingdings" panose="05000000000000000000" pitchFamily="2" charset="2"/>
              </a:rPr>
              <a:t>source-code-copy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Not </a:t>
            </a:r>
            <a:r>
              <a:rPr lang="en-US" b="1" dirty="0" smtClean="0">
                <a:sym typeface="Wingdings" panose="05000000000000000000" pitchFamily="2" charset="2"/>
              </a:rPr>
              <a:t>reusing</a:t>
            </a:r>
            <a:r>
              <a:rPr lang="en-US" b="1" i="1" dirty="0" smtClean="0"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the</a:t>
            </a:r>
            <a:r>
              <a:rPr lang="da-DK" dirty="0">
                <a:sym typeface="Wingdings" panose="05000000000000000000" pitchFamily="2" charset="2"/>
              </a:rPr>
              <a:t/>
            </a:r>
            <a:br>
              <a:rPr lang="da-DK" dirty="0">
                <a:sym typeface="Wingdings" panose="05000000000000000000" pitchFamily="2" charset="2"/>
              </a:rPr>
            </a:br>
            <a:r>
              <a:rPr lang="da-DK" dirty="0" err="1" smtClean="0">
                <a:sym typeface="Wingdings" panose="05000000000000000000" pitchFamily="2" charset="2"/>
              </a:rPr>
              <a:t>WinnerStrategy</a:t>
            </a:r>
            <a:r>
              <a:rPr lang="da-DK" dirty="0" smtClean="0">
                <a:sym typeface="Wingdings" panose="05000000000000000000" pitchFamily="2" charset="2"/>
              </a:rPr>
              <a:t> but</a:t>
            </a:r>
            <a:br>
              <a:rPr lang="da-DK" dirty="0" smtClean="0">
                <a:sym typeface="Wingdings" panose="05000000000000000000" pitchFamily="2" charset="2"/>
              </a:rPr>
            </a:br>
            <a:r>
              <a:rPr lang="da-DK" b="1" dirty="0" err="1" smtClean="0">
                <a:sym typeface="Wingdings" panose="05000000000000000000" pitchFamily="2" charset="2"/>
              </a:rPr>
              <a:t>recoding</a:t>
            </a:r>
            <a:r>
              <a:rPr lang="da-DK" b="1" dirty="0" smtClean="0">
                <a:sym typeface="Wingdings" panose="05000000000000000000" pitchFamily="2" charset="2"/>
              </a:rPr>
              <a:t> it</a:t>
            </a:r>
            <a:endParaRPr lang="en-US" dirty="0" smtClean="0">
              <a:sym typeface="Wingdings" panose="05000000000000000000" pitchFamily="2" charset="2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CS@AU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Henrik Bærbak Christensen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7200" y="2038927"/>
            <a:ext cx="4038966" cy="32004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9020" y="1486478"/>
            <a:ext cx="5470344" cy="45719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2254" y="4737100"/>
            <a:ext cx="2975455" cy="699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4808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 Factory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Family of objects</a:t>
            </a:r>
          </a:p>
          <a:p>
            <a:endParaRPr lang="en-US" i="1" dirty="0"/>
          </a:p>
          <a:p>
            <a:endParaRPr lang="en-US" i="1" dirty="0" smtClean="0"/>
          </a:p>
          <a:p>
            <a:endParaRPr lang="en-US" i="1" dirty="0"/>
          </a:p>
          <a:p>
            <a:endParaRPr lang="en-US" i="1" dirty="0" smtClean="0"/>
          </a:p>
          <a:p>
            <a:endParaRPr lang="en-US" i="1" dirty="0"/>
          </a:p>
          <a:p>
            <a:endParaRPr lang="en-US" i="1" dirty="0" smtClean="0"/>
          </a:p>
          <a:p>
            <a:r>
              <a:rPr lang="en-US" i="1" dirty="0" smtClean="0"/>
              <a:t>Consider: </a:t>
            </a:r>
            <a:r>
              <a:rPr lang="en-US" dirty="0" smtClean="0"/>
              <a:t>Game needs a Deck of cards</a:t>
            </a:r>
          </a:p>
          <a:p>
            <a:pPr lvl="1"/>
            <a:r>
              <a:rPr lang="en-US" dirty="0" smtClean="0"/>
              <a:t>One feasible Strategy is to ‘List&lt;Card&gt; </a:t>
            </a:r>
            <a:r>
              <a:rPr lang="en-US" dirty="0" err="1" smtClean="0"/>
              <a:t>createDeck</a:t>
            </a:r>
            <a:r>
              <a:rPr lang="en-US" dirty="0" smtClean="0"/>
              <a:t>(…)’</a:t>
            </a:r>
            <a:endParaRPr lang="da-DK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CS@AU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Henrik Bærbak Christensen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1485900"/>
            <a:ext cx="6433292" cy="2324286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>
            <a:off x="2819400" y="2648043"/>
            <a:ext cx="5562600" cy="60960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3136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 Factory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Family of objects</a:t>
            </a:r>
          </a:p>
          <a:p>
            <a:endParaRPr lang="en-US" i="1" dirty="0"/>
          </a:p>
          <a:p>
            <a:endParaRPr lang="en-US" i="1" dirty="0" smtClean="0"/>
          </a:p>
          <a:p>
            <a:endParaRPr lang="en-US" i="1" dirty="0"/>
          </a:p>
          <a:p>
            <a:endParaRPr lang="en-US" i="1" dirty="0" smtClean="0"/>
          </a:p>
          <a:p>
            <a:endParaRPr lang="en-US" i="1" dirty="0"/>
          </a:p>
          <a:p>
            <a:endParaRPr lang="en-US" i="1" dirty="0" smtClean="0"/>
          </a:p>
          <a:p>
            <a:r>
              <a:rPr lang="en-US" i="1" dirty="0" smtClean="0"/>
              <a:t>Alpha Factory creates </a:t>
            </a:r>
            <a:r>
              <a:rPr lang="en-US" i="1" dirty="0" err="1" smtClean="0"/>
              <a:t>DeckBuildStrategy</a:t>
            </a:r>
            <a:r>
              <a:rPr lang="en-US" i="1" dirty="0" smtClean="0"/>
              <a:t> creates Deck</a:t>
            </a:r>
          </a:p>
          <a:p>
            <a:r>
              <a:rPr lang="en-US" i="1" dirty="0" smtClean="0"/>
              <a:t>Alpha Factory creates Deck</a:t>
            </a:r>
          </a:p>
          <a:p>
            <a:pPr lvl="1"/>
            <a:r>
              <a:rPr lang="en-US" dirty="0" smtClean="0"/>
              <a:t>Avoiding the Strategy?</a:t>
            </a:r>
            <a:endParaRPr lang="da-DK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CS@AU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Henrik Bærbak Christensen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1485900"/>
            <a:ext cx="6433292" cy="2324286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>
            <a:off x="2819400" y="2648043"/>
            <a:ext cx="5562600" cy="60960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60658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Compositional Design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 compositional design thinking often leads to Design Patterns</a:t>
            </a:r>
          </a:p>
          <a:p>
            <a:pPr lvl="1"/>
            <a:r>
              <a:rPr lang="en-US" dirty="0" smtClean="0"/>
              <a:t>And sometimes it is another one that you think</a:t>
            </a:r>
          </a:p>
          <a:p>
            <a:pPr lvl="1"/>
            <a:endParaRPr lang="en-US" dirty="0"/>
          </a:p>
          <a:p>
            <a:r>
              <a:rPr lang="en-US" dirty="0" smtClean="0"/>
              <a:t>If you have </a:t>
            </a:r>
            <a:r>
              <a:rPr lang="en-US" dirty="0" err="1" smtClean="0"/>
              <a:t>HeroBuildingStrategy</a:t>
            </a:r>
            <a:r>
              <a:rPr lang="en-US" dirty="0" smtClean="0"/>
              <a:t> and </a:t>
            </a:r>
            <a:r>
              <a:rPr lang="en-US" dirty="0" err="1" smtClean="0"/>
              <a:t>DeckBuildingStrategy</a:t>
            </a:r>
            <a:endParaRPr lang="en-US" dirty="0" smtClean="0"/>
          </a:p>
          <a:p>
            <a:pPr lvl="1"/>
            <a:r>
              <a:rPr lang="en-US" dirty="0" smtClean="0"/>
              <a:t>(As I have)</a:t>
            </a:r>
          </a:p>
          <a:p>
            <a:r>
              <a:rPr lang="en-US" dirty="0" smtClean="0"/>
              <a:t>Then they are more like a ‘Abs Factory’ than ‘Strategy’</a:t>
            </a:r>
          </a:p>
          <a:p>
            <a:pPr lvl="1"/>
            <a:r>
              <a:rPr lang="en-US" dirty="0" smtClean="0"/>
              <a:t>And can probably be removed and replaced by your factory</a:t>
            </a:r>
          </a:p>
          <a:p>
            <a:pPr lvl="1"/>
            <a:r>
              <a:rPr lang="en-US" dirty="0" smtClean="0"/>
              <a:t>(I have been lazy and have not done so.)</a:t>
            </a:r>
            <a:endParaRPr lang="da-DK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CS@AU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Henrik Bærbak Christensen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509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Stub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‘pick random minion’ is a responsibility which must be encapsulated in a </a:t>
            </a:r>
            <a:r>
              <a:rPr lang="en-US" b="1" dirty="0" smtClean="0"/>
              <a:t>role</a:t>
            </a:r>
            <a:r>
              <a:rPr lang="en-US" dirty="0" smtClean="0"/>
              <a:t> via an </a:t>
            </a:r>
            <a:r>
              <a:rPr lang="en-US" b="1" dirty="0" smtClean="0"/>
              <a:t>interface</a:t>
            </a:r>
            <a:r>
              <a:rPr lang="en-US" dirty="0" smtClean="0"/>
              <a:t> and can be played by two objects</a:t>
            </a:r>
          </a:p>
          <a:p>
            <a:pPr lvl="1"/>
            <a:r>
              <a:rPr lang="en-US" dirty="0" smtClean="0"/>
              <a:t>The real random object 		production code</a:t>
            </a:r>
          </a:p>
          <a:p>
            <a:pPr lvl="1"/>
            <a:r>
              <a:rPr lang="en-US" dirty="0" smtClean="0"/>
              <a:t>The stubbed object		test code</a:t>
            </a:r>
          </a:p>
          <a:p>
            <a:endParaRPr lang="en-US" dirty="0"/>
          </a:p>
          <a:p>
            <a:r>
              <a:rPr lang="en-US" dirty="0" smtClean="0"/>
              <a:t>How to configure </a:t>
            </a:r>
            <a:r>
              <a:rPr lang="en-US" dirty="0" err="1" smtClean="0"/>
              <a:t>EpsilonStone</a:t>
            </a:r>
            <a:r>
              <a:rPr lang="en-US" dirty="0" smtClean="0"/>
              <a:t> to use the proper object?</a:t>
            </a:r>
          </a:p>
          <a:p>
            <a:endParaRPr lang="en-US" dirty="0"/>
          </a:p>
          <a:p>
            <a:r>
              <a:rPr lang="en-US" dirty="0" smtClean="0"/>
              <a:t>Analysis</a:t>
            </a:r>
          </a:p>
          <a:p>
            <a:pPr lvl="1"/>
            <a:r>
              <a:rPr lang="en-US" dirty="0" smtClean="0"/>
              <a:t>Creating an object to generate random indices is a part of the </a:t>
            </a:r>
            <a:r>
              <a:rPr lang="en-US" dirty="0" err="1" smtClean="0"/>
              <a:t>HotStone</a:t>
            </a:r>
            <a:r>
              <a:rPr lang="en-US" dirty="0" smtClean="0"/>
              <a:t> configuration – and should be in the Abs Factory</a:t>
            </a:r>
            <a:endParaRPr lang="da-DK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CS@AU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Henrik Bærbak Christensen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056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Configuring Epsilon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Tedious to create a new Java file with just that one minor change compared to normal Epsilon</a:t>
            </a:r>
          </a:p>
          <a:p>
            <a:pPr lvl="1"/>
            <a:r>
              <a:rPr lang="en-US" dirty="0" smtClean="0"/>
              <a:t>Class </a:t>
            </a:r>
            <a:r>
              <a:rPr lang="en-US" dirty="0" err="1" smtClean="0"/>
              <a:t>TestEpsilonFactory</a:t>
            </a:r>
            <a:r>
              <a:rPr lang="en-US" dirty="0" smtClean="0"/>
              <a:t> extends </a:t>
            </a:r>
            <a:r>
              <a:rPr lang="en-US" dirty="0" err="1" smtClean="0"/>
              <a:t>EpsilonFactory</a:t>
            </a:r>
            <a:r>
              <a:rPr lang="en-US" dirty="0" smtClean="0"/>
              <a:t> { … }</a:t>
            </a:r>
          </a:p>
          <a:p>
            <a:endParaRPr lang="en-US" dirty="0"/>
          </a:p>
          <a:p>
            <a:r>
              <a:rPr lang="en-US" dirty="0" smtClean="0"/>
              <a:t>You can use ‘anonymous classes’ instead…</a:t>
            </a:r>
            <a:endParaRPr lang="da-DK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CS@AU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Henrik Bærbak Christensen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92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Ala…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... In place overwriting a method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Critique: Methods should be called ‘create…’ </a:t>
            </a:r>
            <a:r>
              <a:rPr lang="en-US" smtClean="0"/>
              <a:t>or similar </a:t>
            </a:r>
            <a:endParaRPr lang="da-DK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CS@AU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Henrik Bærbak Christensen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447937"/>
            <a:ext cx="8386203" cy="3162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6765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38100">
          <a:solidFill>
            <a:srgbClr val="C0000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1127</TotalTime>
  <Words>319</Words>
  <Application>Microsoft Office PowerPoint</Application>
  <PresentationFormat>On-screen Show (16:10)</PresentationFormat>
  <Paragraphs>90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Office Theme</vt:lpstr>
      <vt:lpstr>Software Engineering and Architecture</vt:lpstr>
      <vt:lpstr></vt:lpstr>
      <vt:lpstr>State Pattern</vt:lpstr>
      <vt:lpstr>Abstract Factory</vt:lpstr>
      <vt:lpstr>Abstract Factory</vt:lpstr>
      <vt:lpstr>Compositional Design</vt:lpstr>
      <vt:lpstr>Test Stub</vt:lpstr>
      <vt:lpstr>Configuring Epsilon</vt:lpstr>
      <vt:lpstr>Ala…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Stability</dc:title>
  <dc:creator>hbc</dc:creator>
  <cp:lastModifiedBy>Henrik Bærbak Christensen</cp:lastModifiedBy>
  <cp:revision>141</cp:revision>
  <dcterms:created xsi:type="dcterms:W3CDTF">2006-08-16T00:00:00Z</dcterms:created>
  <dcterms:modified xsi:type="dcterms:W3CDTF">2024-10-02T14:16:32Z</dcterms:modified>
</cp:coreProperties>
</file>